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2" r:id="rId3"/>
    <p:sldId id="263" r:id="rId4"/>
    <p:sldId id="276" r:id="rId5"/>
    <p:sldId id="264" r:id="rId6"/>
    <p:sldId id="260" r:id="rId7"/>
    <p:sldId id="261" r:id="rId8"/>
    <p:sldId id="265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6F0D-B3E7-1048-AE7D-E19B9595E882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EFF73-1515-AF42-AA30-FD6A04ABD4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D2B8-0F9F-EC44-B9EB-1A6B4379E8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2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Hypothesis: systems</a:t>
            </a:r>
            <a:r>
              <a:rPr lang="nl-NL" baseline="0" dirty="0" smtClean="0"/>
              <a:t> properties such as fidelity and speed arise from component and </a:t>
            </a:r>
            <a:r>
              <a:rPr lang="nl-NL" baseline="0" smtClean="0"/>
              <a:t>substrate inter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0C5F1-181D-4E4B-9616-90EEBF7387CA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Importance of NER becomes clear</a:t>
            </a:r>
            <a:r>
              <a:rPr lang="en-US" baseline="0" dirty="0" smtClean="0"/>
              <a:t> from what happens if NER is non-functional</a:t>
            </a:r>
          </a:p>
          <a:p>
            <a:r>
              <a:rPr lang="en-US" baseline="0" dirty="0" smtClean="0"/>
              <a:t>- Accumulation of mutations lead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D2B8-0F9F-EC44-B9EB-1A6B4379E8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59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Fit looks good – parameters are identifiable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E2E0D-55BE-1B42-86BF-E1E9093852D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4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Model Scheme </a:t>
            </a:r>
            <a:r>
              <a:rPr lang="en-GB" dirty="0" err="1" smtClean="0"/>
              <a:t>auch</a:t>
            </a:r>
            <a:r>
              <a:rPr lang="en-GB" dirty="0" smtClean="0"/>
              <a:t> </a:t>
            </a:r>
            <a:r>
              <a:rPr lang="en-GB" dirty="0" err="1" smtClean="0"/>
              <a:t>gerne</a:t>
            </a:r>
            <a:r>
              <a:rPr lang="en-GB" dirty="0" smtClean="0"/>
              <a:t> mal </a:t>
            </a:r>
            <a:r>
              <a:rPr lang="en-GB" dirty="0" err="1" smtClean="0"/>
              <a:t>öfter</a:t>
            </a:r>
            <a:r>
              <a:rPr lang="en-GB" dirty="0" smtClean="0"/>
              <a:t> </a:t>
            </a:r>
            <a:r>
              <a:rPr lang="en-GB" dirty="0" err="1" smtClean="0"/>
              <a:t>später</a:t>
            </a:r>
            <a:r>
              <a:rPr lang="en-GB" dirty="0" smtClean="0"/>
              <a:t> </a:t>
            </a:r>
            <a:r>
              <a:rPr lang="en-GB" dirty="0" err="1" smtClean="0"/>
              <a:t>bringen</a:t>
            </a:r>
            <a:r>
              <a:rPr lang="en-GB" smtClean="0"/>
              <a:t>…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E2E0D-55BE-1B42-86BF-E1E9093852D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59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But then – what does control the rate of repair…?</a:t>
            </a:r>
          </a:p>
          <a:p>
            <a:r>
              <a:rPr lang="en-GB" dirty="0" smtClean="0"/>
              <a:t>We</a:t>
            </a:r>
            <a:r>
              <a:rPr lang="en-GB" baseline="0" dirty="0" smtClean="0"/>
              <a:t> asked – Can we simulate a random cell that matched the measured data?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30B2-54B0-A641-98FF-2F80AED6C8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EFF73-1515-AF42-AA30-FD6A04ABD4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3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46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6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6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8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6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00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2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8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9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741E9-FD1E-D048-B376-447D7AABA03E}" type="datetimeFigureOut">
              <a:rPr lang="en-US" smtClean="0"/>
              <a:t>16/11/14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9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4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4" Type="http://schemas.openxmlformats.org/officeDocument/2006/relationships/image" Target="../media/image55.png"/><Relationship Id="rId5" Type="http://schemas.openxmlformats.org/officeDocument/2006/relationships/image" Target="../media/image40.emf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wmf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71342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 smtClean="0">
                <a:solidFill>
                  <a:srgbClr val="1F497D"/>
                </a:solidFill>
              </a:rPr>
              <a:t>Co-regulation </a:t>
            </a:r>
            <a:br>
              <a:rPr lang="en-US" sz="3800" b="1" dirty="0" smtClean="0">
                <a:solidFill>
                  <a:srgbClr val="1F497D"/>
                </a:solidFill>
              </a:rPr>
            </a:br>
            <a:r>
              <a:rPr lang="en-US" sz="3800" b="1" dirty="0" smtClean="0">
                <a:solidFill>
                  <a:srgbClr val="1F497D"/>
                </a:solidFill>
              </a:rPr>
              <a:t>of NER repair factor expression</a:t>
            </a:r>
            <a:endParaRPr lang="en-GB" sz="3800" dirty="0">
              <a:solidFill>
                <a:srgbClr val="1F497D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203948" y="3592917"/>
            <a:ext cx="8662147" cy="1752600"/>
          </a:xfrm>
        </p:spPr>
        <p:txBody>
          <a:bodyPr>
            <a:normAutofit/>
          </a:bodyPr>
          <a:lstStyle/>
          <a:p>
            <a:pPr algn="r"/>
            <a:r>
              <a:rPr lang="en-GB" sz="2400" dirty="0" smtClean="0"/>
              <a:t>Tim Heinemann</a:t>
            </a:r>
          </a:p>
          <a:p>
            <a:pPr algn="r"/>
            <a:r>
              <a:rPr lang="en-GB" sz="2400" dirty="0" smtClean="0"/>
              <a:t>Third TAC meeting	</a:t>
            </a:r>
          </a:p>
          <a:p>
            <a:pPr algn="r"/>
            <a:r>
              <a:rPr lang="en-GB" sz="2400" dirty="0" smtClean="0"/>
              <a:t>17.11.2014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6499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45687" y="261786"/>
            <a:ext cx="829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Experimental validation of low XPC control over repair kinetic</a:t>
            </a:r>
            <a:endParaRPr lang="en-GB" sz="2400" b="1" dirty="0">
              <a:solidFill>
                <a:srgbClr val="1F497D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16722" y="608112"/>
            <a:ext cx="3904871" cy="2625209"/>
            <a:chOff x="2616722" y="897462"/>
            <a:chExt cx="3904871" cy="2625209"/>
          </a:xfrm>
        </p:grpSpPr>
        <p:pic>
          <p:nvPicPr>
            <p:cNvPr id="16" name="Picture 15" descr="Figure5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6" b="52526"/>
            <a:stretch/>
          </p:blipFill>
          <p:spPr>
            <a:xfrm>
              <a:off x="2616722" y="897462"/>
              <a:ext cx="3904871" cy="262520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791241" y="1563752"/>
              <a:ext cx="0" cy="3127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89532" y="1563752"/>
              <a:ext cx="0" cy="31275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32185" y="4055403"/>
            <a:ext cx="7817064" cy="2669108"/>
            <a:chOff x="732185" y="3669603"/>
            <a:chExt cx="7817064" cy="2669108"/>
          </a:xfrm>
        </p:grpSpPr>
        <p:pic>
          <p:nvPicPr>
            <p:cNvPr id="4" name="Picture 3" descr="Figure6.ti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96"/>
            <a:stretch/>
          </p:blipFill>
          <p:spPr>
            <a:xfrm>
              <a:off x="732185" y="3669603"/>
              <a:ext cx="7612223" cy="266910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2076455" y="3933073"/>
              <a:ext cx="6472794" cy="523220"/>
              <a:chOff x="2076455" y="3933073"/>
              <a:chExt cx="6472794" cy="52322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103898" y="3933073"/>
                <a:ext cx="244535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r = 0.18 (0.03,0.31); p &lt; 0.001</a:t>
                </a:r>
              </a:p>
              <a:p>
                <a:pPr algn="ctr"/>
                <a:r>
                  <a:rPr lang="en-GB" sz="1400" dirty="0"/>
                  <a:t>m</a:t>
                </a:r>
                <a:r>
                  <a:rPr lang="en-GB" sz="1400" dirty="0" smtClean="0"/>
                  <a:t> = 0.31</a:t>
                </a:r>
                <a:endParaRPr lang="en-GB" sz="1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076455" y="3933073"/>
                <a:ext cx="244535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r = 0.29 (0.16,0.41); p &lt; 0.001</a:t>
                </a:r>
              </a:p>
              <a:p>
                <a:pPr algn="ctr"/>
                <a:r>
                  <a:rPr lang="en-GB" sz="1400" dirty="0"/>
                  <a:t>m</a:t>
                </a:r>
                <a:r>
                  <a:rPr lang="en-GB" sz="1400" dirty="0" smtClean="0"/>
                  <a:t> = 0.46</a:t>
                </a:r>
                <a:endParaRPr lang="en-GB" sz="14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342679" y="3282367"/>
            <a:ext cx="6434433" cy="707886"/>
            <a:chOff x="1342679" y="3282367"/>
            <a:chExt cx="6434433" cy="707886"/>
          </a:xfrm>
        </p:grpSpPr>
        <p:sp>
          <p:nvSpPr>
            <p:cNvPr id="13" name="Rectangle 12"/>
            <p:cNvSpPr/>
            <p:nvPr/>
          </p:nvSpPr>
          <p:spPr>
            <a:xfrm>
              <a:off x="1342679" y="3372842"/>
              <a:ext cx="26382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cs typeface="Garamond"/>
                </a:rPr>
                <a:t>Response coefficient   = </a:t>
              </a:r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00342" y="3282367"/>
              <a:ext cx="397677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 smtClean="0">
                  <a:cs typeface="Garamond"/>
                </a:rPr>
                <a:t>Relative change in systems property</a:t>
              </a:r>
            </a:p>
            <a:p>
              <a:r>
                <a:rPr lang="en-US" sz="2000" dirty="0" smtClean="0">
                  <a:cs typeface="Garamond"/>
                </a:rPr>
                <a:t>Rel. change in protein concentration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9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TAC_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/>
          <a:stretch/>
        </p:blipFill>
        <p:spPr>
          <a:xfrm>
            <a:off x="787400" y="1099364"/>
            <a:ext cx="7556500" cy="206734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02335"/>
              </p:ext>
            </p:extLst>
          </p:nvPr>
        </p:nvGraphicFramePr>
        <p:xfrm>
          <a:off x="1723206" y="3478165"/>
          <a:ext cx="5697588" cy="20810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49598"/>
                <a:gridCol w="949598"/>
                <a:gridCol w="949598"/>
                <a:gridCol w="949598"/>
                <a:gridCol w="949598"/>
                <a:gridCol w="949598"/>
              </a:tblGrid>
              <a:tr h="346841"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XPC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XPB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XPA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XPF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RPA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XPC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XPB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XPA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XPF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RPA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38332" y="2578585"/>
            <a:ext cx="63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FFFF"/>
                </a:solidFill>
              </a:rPr>
              <a:t>DAPI</a:t>
            </a:r>
            <a:endParaRPr lang="en-GB" dirty="0">
              <a:solidFill>
                <a:srgbClr val="00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8588" y="25785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FF00"/>
                </a:solidFill>
              </a:rPr>
              <a:t>d</a:t>
            </a:r>
            <a:r>
              <a:rPr lang="en-GB" dirty="0" err="1" smtClean="0">
                <a:solidFill>
                  <a:srgbClr val="00FF00"/>
                </a:solidFill>
              </a:rPr>
              <a:t>XPC</a:t>
            </a:r>
            <a:endParaRPr lang="en-GB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3693" y="25785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XPC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1024" y="2578585"/>
            <a:ext cx="56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</a:rPr>
              <a:t>EdU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9130" y="6342704"/>
            <a:ext cx="410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collaboration with Simon Eck (AG Rohr)</a:t>
            </a:r>
            <a:endParaRPr lang="en-US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632" y="275278"/>
            <a:ext cx="8382000" cy="830997"/>
          </a:xfrm>
        </p:spPr>
        <p:txBody>
          <a:bodyPr wrap="square" anchor="t">
            <a:spAutoFit/>
          </a:bodyPr>
          <a:lstStyle/>
          <a:p>
            <a:pPr algn="l"/>
            <a:r>
              <a:rPr lang="en-US" sz="2400" b="1" dirty="0" smtClean="0">
                <a:solidFill>
                  <a:srgbClr val="1F497D"/>
                </a:solidFill>
                <a:latin typeface="+mn-lt"/>
                <a:cs typeface="Garamond"/>
              </a:rPr>
              <a:t>Simultaneous measurement of two repair proteins allows cross-correlation analysis</a:t>
            </a:r>
            <a:endParaRPr lang="en-US" sz="2400" dirty="0">
              <a:latin typeface="+mn-lt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5841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99395" y="1825968"/>
            <a:ext cx="5278126" cy="3600000"/>
            <a:chOff x="-322256" y="3363871"/>
            <a:chExt cx="5278126" cy="3600000"/>
          </a:xfrm>
        </p:grpSpPr>
        <p:pic>
          <p:nvPicPr>
            <p:cNvPr id="4" name="Picture 3" descr="figureTAC_2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4" t="5390" r="46300" b="66143"/>
            <a:stretch/>
          </p:blipFill>
          <p:spPr>
            <a:xfrm>
              <a:off x="-322256" y="3363871"/>
              <a:ext cx="5278126" cy="3600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04462" y="5011388"/>
              <a:ext cx="1277301" cy="105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068760" y="4435369"/>
              <a:ext cx="1077970" cy="710796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0817" y="3859836"/>
              <a:ext cx="1859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Natural variability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504462" y="4660597"/>
              <a:ext cx="176210" cy="3027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96329" y="5011388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Measurement error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9" y="2168262"/>
            <a:ext cx="3849166" cy="288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Measurement error smaller than natural variability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2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paXp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4157899"/>
            <a:ext cx="2582830" cy="2160000"/>
          </a:xfrm>
          <a:prstGeom prst="rect">
            <a:avLst/>
          </a:prstGeom>
        </p:spPr>
      </p:pic>
      <p:pic>
        <p:nvPicPr>
          <p:cNvPr id="5" name="Picture 4" descr="XpcRp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1229418"/>
            <a:ext cx="2659245" cy="2160000"/>
          </a:xfrm>
          <a:prstGeom prst="rect">
            <a:avLst/>
          </a:prstGeom>
        </p:spPr>
      </p:pic>
      <p:pic>
        <p:nvPicPr>
          <p:cNvPr id="6" name="Picture 5" descr="XpcXp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52" y="1229418"/>
            <a:ext cx="2659245" cy="2160000"/>
          </a:xfrm>
          <a:prstGeom prst="rect">
            <a:avLst/>
          </a:prstGeom>
        </p:spPr>
      </p:pic>
      <p:pic>
        <p:nvPicPr>
          <p:cNvPr id="7" name="Picture 6" descr="XpcXpf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1229418"/>
            <a:ext cx="2659245" cy="2160000"/>
          </a:xfrm>
          <a:prstGeom prst="rect">
            <a:avLst/>
          </a:prstGeom>
        </p:spPr>
      </p:pic>
      <p:pic>
        <p:nvPicPr>
          <p:cNvPr id="8" name="Picture 7" descr="XpfXpa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4" y="4157899"/>
            <a:ext cx="2659245" cy="2160000"/>
          </a:xfrm>
          <a:prstGeom prst="rect">
            <a:avLst/>
          </a:prstGeom>
        </p:spPr>
      </p:pic>
      <p:pic>
        <p:nvPicPr>
          <p:cNvPr id="9" name="Picture 8" descr="XpfXpb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4157899"/>
            <a:ext cx="2582830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NER factors are strongly positively correlated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4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4157899"/>
            <a:ext cx="2582830" cy="2159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7" y="1229418"/>
            <a:ext cx="261849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59" y="1229418"/>
            <a:ext cx="258283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1229418"/>
            <a:ext cx="2659245" cy="215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4" y="4157899"/>
            <a:ext cx="2659245" cy="2159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4170531"/>
            <a:ext cx="2582830" cy="2134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Cross-correlation is repair independent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29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52958" y="562834"/>
            <a:ext cx="7038085" cy="5976674"/>
            <a:chOff x="1121678" y="881326"/>
            <a:chExt cx="7038085" cy="5976674"/>
          </a:xfrm>
        </p:grpSpPr>
        <p:pic>
          <p:nvPicPr>
            <p:cNvPr id="4" name="Picture 3" descr="Screen Shot 2014-11-16 at 2.10.0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678" y="881326"/>
              <a:ext cx="7038085" cy="597667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1678" y="881326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 flipH="1">
              <a:off x="4726404" y="900003"/>
              <a:ext cx="239786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1678" y="3975371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26215" y="3881984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83590" y="6373537"/>
            <a:ext cx="498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collaboration with Martin </a:t>
            </a:r>
            <a:r>
              <a:rPr lang="en-US" dirty="0" err="1" smtClean="0"/>
              <a:t>Teichert</a:t>
            </a:r>
            <a:r>
              <a:rPr lang="en-US" dirty="0" smtClean="0"/>
              <a:t> (AG </a:t>
            </a:r>
            <a:r>
              <a:rPr lang="en-US" dirty="0" err="1" smtClean="0"/>
              <a:t>Augustin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Reduced cross-correlation between NER factors and Ki67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5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6 at 2.1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91" y="882000"/>
            <a:ext cx="6466618" cy="597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8691" y="88132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698040" y="882000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360758" y="385098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698040" y="385098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64849" y="261786"/>
            <a:ext cx="7957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Positive correlation between cell cycle and NER factor expression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7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6 at 17.1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920149"/>
            <a:ext cx="4851400" cy="8382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18011" y="920149"/>
            <a:ext cx="3714128" cy="4807712"/>
            <a:chOff x="418011" y="920149"/>
            <a:chExt cx="3714128" cy="4807712"/>
          </a:xfrm>
        </p:grpSpPr>
        <p:sp>
          <p:nvSpPr>
            <p:cNvPr id="6" name="Rectangle 5"/>
            <p:cNvSpPr/>
            <p:nvPr/>
          </p:nvSpPr>
          <p:spPr>
            <a:xfrm>
              <a:off x="2146300" y="920149"/>
              <a:ext cx="956631" cy="719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2"/>
            </p:cNvCxnSpPr>
            <p:nvPr/>
          </p:nvCxnSpPr>
          <p:spPr>
            <a:xfrm flipH="1">
              <a:off x="2146300" y="1639651"/>
              <a:ext cx="478316" cy="594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Figure6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09" t="80096"/>
            <a:stretch/>
          </p:blipFill>
          <p:spPr>
            <a:xfrm>
              <a:off x="418011" y="3058753"/>
              <a:ext cx="3714128" cy="2669108"/>
            </a:xfrm>
            <a:prstGeom prst="rect">
              <a:avLst/>
            </a:prstGeom>
          </p:spPr>
        </p:pic>
        <p:pic>
          <p:nvPicPr>
            <p:cNvPr id="18" name="Picture 17" descr="Screen Shot 2014-11-16 at 17.15.0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450" y="2353400"/>
              <a:ext cx="1362710" cy="736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81484" y="3420624"/>
              <a:ext cx="244535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r = 0.18 (0.03,0.31); p &lt; 0.001</a:t>
              </a:r>
            </a:p>
            <a:p>
              <a:pPr algn="ctr"/>
              <a:r>
                <a:rPr lang="en-GB" sz="1400" dirty="0"/>
                <a:t>m</a:t>
              </a:r>
              <a:r>
                <a:rPr lang="en-GB" sz="1400" dirty="0" smtClean="0"/>
                <a:t> = 0.31</a:t>
              </a:r>
              <a:endParaRPr lang="en-GB" sz="1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34055" y="920149"/>
            <a:ext cx="3191598" cy="4807712"/>
            <a:chOff x="5434055" y="920149"/>
            <a:chExt cx="3191598" cy="4807712"/>
          </a:xfrm>
        </p:grpSpPr>
        <p:sp>
          <p:nvSpPr>
            <p:cNvPr id="7" name="Rectangle 6"/>
            <p:cNvSpPr/>
            <p:nvPr/>
          </p:nvSpPr>
          <p:spPr>
            <a:xfrm>
              <a:off x="5820005" y="920149"/>
              <a:ext cx="1209849" cy="719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7" idx="2"/>
            </p:cNvCxnSpPr>
            <p:nvPr/>
          </p:nvCxnSpPr>
          <p:spPr>
            <a:xfrm>
              <a:off x="6424930" y="1639651"/>
              <a:ext cx="375794" cy="5947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5" name="Picture 14" descr="RpaXpa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055" y="3058753"/>
              <a:ext cx="3191598" cy="2669108"/>
            </a:xfrm>
            <a:prstGeom prst="rect">
              <a:avLst/>
            </a:prstGeom>
          </p:spPr>
        </p:pic>
        <p:pic>
          <p:nvPicPr>
            <p:cNvPr id="20" name="Picture 19" descr="Screen Shot 2014-11-16 at 17.15.3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933" y="2340700"/>
              <a:ext cx="1600200" cy="7493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311938" y="910247"/>
            <a:ext cx="2355155" cy="2179753"/>
            <a:chOff x="3311938" y="910247"/>
            <a:chExt cx="2355155" cy="2179753"/>
          </a:xfrm>
        </p:grpSpPr>
        <p:pic>
          <p:nvPicPr>
            <p:cNvPr id="17" name="Picture 16" descr="Screen Shot 2014-11-16 at 17.14.57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700" y="2353400"/>
              <a:ext cx="1498600" cy="7366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311938" y="910247"/>
              <a:ext cx="755894" cy="719502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>
              <a:off x="3689885" y="1629749"/>
              <a:ext cx="811777" cy="6046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911199" y="920149"/>
              <a:ext cx="755894" cy="719502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4" idx="2"/>
            </p:cNvCxnSpPr>
            <p:nvPr/>
          </p:nvCxnSpPr>
          <p:spPr>
            <a:xfrm flipH="1">
              <a:off x="4774977" y="1639651"/>
              <a:ext cx="514169" cy="594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Response coefficients not uniquely identifiable</a:t>
            </a:r>
            <a:endParaRPr lang="en-GB" sz="2400" b="1" dirty="0">
              <a:solidFill>
                <a:srgbClr val="1F497D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807575" y="5955176"/>
            <a:ext cx="1677141" cy="540412"/>
            <a:chOff x="3807575" y="5955176"/>
            <a:chExt cx="1677141" cy="540412"/>
          </a:xfrm>
        </p:grpSpPr>
        <p:pic>
          <p:nvPicPr>
            <p:cNvPr id="35" name="Picture 34" descr="Screen Shot 2014-11-16 at 17.42.1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575" y="5955176"/>
              <a:ext cx="1677141" cy="540412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3822701" y="5955176"/>
              <a:ext cx="1611354" cy="5404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049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6 at 17.1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134099"/>
            <a:ext cx="6921500" cy="1104900"/>
          </a:xfrm>
          <a:prstGeom prst="rect">
            <a:avLst/>
          </a:prstGeom>
        </p:spPr>
      </p:pic>
      <p:pic>
        <p:nvPicPr>
          <p:cNvPr id="6" name="Picture 5" descr="Screen Shot 2014-11-16 at 17.49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4694051"/>
            <a:ext cx="5003800" cy="17653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614519" y="2238999"/>
            <a:ext cx="5914962" cy="2192085"/>
            <a:chOff x="1614519" y="2238999"/>
            <a:chExt cx="5914962" cy="2192085"/>
          </a:xfrm>
        </p:grpSpPr>
        <p:pic>
          <p:nvPicPr>
            <p:cNvPr id="5" name="Picture 4" descr="Screen Shot 2014-11-16 at 17.49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4519" y="3576701"/>
              <a:ext cx="5914962" cy="85438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4" idx="2"/>
            </p:cNvCxnSpPr>
            <p:nvPr/>
          </p:nvCxnSpPr>
          <p:spPr>
            <a:xfrm>
              <a:off x="4565650" y="2238999"/>
              <a:ext cx="321" cy="1040302"/>
            </a:xfrm>
            <a:prstGeom prst="straightConnector1">
              <a:avLst/>
            </a:prstGeom>
            <a:ln w="28575"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Screen Shot 2014-11-16 at 17.14.5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053" y="2414101"/>
              <a:ext cx="1498600" cy="7366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Average response remains small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2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688" y="261786"/>
            <a:ext cx="79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1F497D"/>
                </a:solidFill>
              </a:rPr>
              <a:t>Conclusions</a:t>
            </a:r>
            <a:endParaRPr lang="en-GB" sz="2800" b="1" dirty="0">
              <a:solidFill>
                <a:srgbClr val="1F497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688" y="1992892"/>
            <a:ext cx="7957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cs typeface="Garamond"/>
              </a:rPr>
              <a:t>Correlation is independent of repair and the cell cycle progression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45691" y="1128428"/>
            <a:ext cx="7957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cs typeface="Garamond"/>
              </a:rPr>
              <a:t>Strong positive correlation of nuclear NER factor concentration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45688" y="2857355"/>
            <a:ext cx="7957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cs typeface="Garamond"/>
              </a:rPr>
              <a:t>Correlation prevents unique </a:t>
            </a:r>
            <a:r>
              <a:rPr lang="en-US" sz="2000" dirty="0" err="1" smtClean="0">
                <a:cs typeface="Garamond"/>
              </a:rPr>
              <a:t>identifiability</a:t>
            </a:r>
            <a:r>
              <a:rPr lang="en-US" sz="2000" dirty="0" smtClean="0">
                <a:cs typeface="Garamond"/>
              </a:rPr>
              <a:t> of response coefficients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211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88925" y="431006"/>
            <a:ext cx="89281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P</a:t>
            </a:r>
            <a:r>
              <a:rPr lang="en-US" sz="2400" b="1" dirty="0" smtClean="0">
                <a:solidFill>
                  <a:srgbClr val="1F497D"/>
                </a:solidFill>
              </a:rPr>
              <a:t>roperties </a:t>
            </a:r>
            <a:r>
              <a:rPr lang="en-US" sz="2400" b="1" dirty="0">
                <a:solidFill>
                  <a:srgbClr val="1F497D"/>
                </a:solidFill>
              </a:rPr>
              <a:t>of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30" y="1829508"/>
            <a:ext cx="7825258" cy="3844925"/>
            <a:chOff x="850430" y="2420938"/>
            <a:chExt cx="7825258" cy="3844925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144" y="305613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ounded Rectangle 46"/>
            <p:cNvSpPr/>
            <p:nvPr/>
          </p:nvSpPr>
          <p:spPr>
            <a:xfrm>
              <a:off x="2627313" y="2420938"/>
              <a:ext cx="3673475" cy="21605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" name="Group 31"/>
            <p:cNvGrpSpPr>
              <a:grpSpLocks/>
            </p:cNvGrpSpPr>
            <p:nvPr/>
          </p:nvGrpSpPr>
          <p:grpSpPr bwMode="auto">
            <a:xfrm>
              <a:off x="3673475" y="3898900"/>
              <a:ext cx="1800225" cy="215900"/>
              <a:chOff x="3491880" y="3395091"/>
              <a:chExt cx="1800200" cy="21602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3491880" y="3428448"/>
                <a:ext cx="1800200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491880" y="3580936"/>
                <a:ext cx="1800200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56331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636341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2238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77921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70777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92367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4068135" y="3395091"/>
                <a:ext cx="503230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0474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31723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86028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076183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5147620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22064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00463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787262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71582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644389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ight Arrow 68"/>
            <p:cNvSpPr/>
            <p:nvPr/>
          </p:nvSpPr>
          <p:spPr>
            <a:xfrm rot="2700000">
              <a:off x="3403600" y="3409950"/>
              <a:ext cx="647700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4176713" y="3608388"/>
              <a:ext cx="647700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71" name="Right Arrow 70"/>
            <p:cNvSpPr/>
            <p:nvPr/>
          </p:nvSpPr>
          <p:spPr>
            <a:xfrm rot="18900000">
              <a:off x="4949825" y="3409950"/>
              <a:ext cx="649288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080" name="TextBox 35"/>
            <p:cNvSpPr txBox="1">
              <a:spLocks noChangeArrowheads="1"/>
            </p:cNvSpPr>
            <p:nvPr/>
          </p:nvSpPr>
          <p:spPr bwMode="auto">
            <a:xfrm>
              <a:off x="2771775" y="2843213"/>
              <a:ext cx="12604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Initiation</a:t>
              </a:r>
              <a:endParaRPr lang="en-GB" b="1"/>
            </a:p>
          </p:txBody>
        </p:sp>
        <p:sp>
          <p:nvSpPr>
            <p:cNvPr id="3081" name="TextBox 36"/>
            <p:cNvSpPr txBox="1">
              <a:spLocks noChangeArrowheads="1"/>
            </p:cNvSpPr>
            <p:nvPr/>
          </p:nvSpPr>
          <p:spPr bwMode="auto">
            <a:xfrm>
              <a:off x="3924300" y="3248025"/>
              <a:ext cx="1260475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Process</a:t>
              </a:r>
              <a:endParaRPr lang="en-GB" b="1"/>
            </a:p>
          </p:txBody>
        </p:sp>
        <p:sp>
          <p:nvSpPr>
            <p:cNvPr id="3082" name="TextBox 37"/>
            <p:cNvSpPr txBox="1">
              <a:spLocks noChangeArrowheads="1"/>
            </p:cNvSpPr>
            <p:nvPr/>
          </p:nvSpPr>
          <p:spPr bwMode="auto">
            <a:xfrm>
              <a:off x="4787900" y="2843213"/>
              <a:ext cx="16938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Termination</a:t>
              </a:r>
              <a:endParaRPr lang="en-GB" b="1"/>
            </a:p>
          </p:txBody>
        </p:sp>
        <p:pic>
          <p:nvPicPr>
            <p:cNvPr id="308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65913" y="3035300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85" name="TextBox 39"/>
            <p:cNvSpPr txBox="1">
              <a:spLocks noChangeArrowheads="1"/>
            </p:cNvSpPr>
            <p:nvPr/>
          </p:nvSpPr>
          <p:spPr bwMode="auto">
            <a:xfrm>
              <a:off x="971550" y="4043363"/>
              <a:ext cx="71913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DNA</a:t>
              </a:r>
              <a:endParaRPr lang="en-GB" sz="1200" b="1">
                <a:solidFill>
                  <a:srgbClr val="FF0000"/>
                </a:solidFill>
              </a:endParaRPr>
            </a:p>
          </p:txBody>
        </p:sp>
        <p:sp>
          <p:nvSpPr>
            <p:cNvPr id="3086" name="TextBox 46"/>
            <p:cNvSpPr txBox="1">
              <a:spLocks noChangeArrowheads="1"/>
            </p:cNvSpPr>
            <p:nvPr/>
          </p:nvSpPr>
          <p:spPr bwMode="auto">
            <a:xfrm>
              <a:off x="6588125" y="4043363"/>
              <a:ext cx="720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FFFF00"/>
                  </a:solidFill>
                </a:rPr>
                <a:t>RNA</a:t>
              </a:r>
              <a:endParaRPr lang="en-GB" sz="1200" b="1">
                <a:solidFill>
                  <a:srgbClr val="FFFF00"/>
                </a:solidFill>
              </a:endParaRPr>
            </a:p>
          </p:txBody>
        </p:sp>
        <p:pic>
          <p:nvPicPr>
            <p:cNvPr id="308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4301" y="4971588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0" name="TextBox 79"/>
            <p:cNvSpPr txBox="1"/>
            <p:nvPr/>
          </p:nvSpPr>
          <p:spPr>
            <a:xfrm>
              <a:off x="3876675" y="5989638"/>
              <a:ext cx="719138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Protein</a:t>
              </a:r>
              <a:endParaRPr lang="en-GB" sz="12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89" name="TextBox 80"/>
            <p:cNvSpPr txBox="1">
              <a:spLocks noChangeArrowheads="1"/>
            </p:cNvSpPr>
            <p:nvPr/>
          </p:nvSpPr>
          <p:spPr bwMode="auto">
            <a:xfrm>
              <a:off x="850430" y="2674938"/>
              <a:ext cx="23034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DNA replication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  <p:sp>
          <p:nvSpPr>
            <p:cNvPr id="3090" name="TextBox 81"/>
            <p:cNvSpPr txBox="1">
              <a:spLocks noChangeArrowheads="1"/>
            </p:cNvSpPr>
            <p:nvPr/>
          </p:nvSpPr>
          <p:spPr bwMode="auto">
            <a:xfrm>
              <a:off x="6372225" y="2665413"/>
              <a:ext cx="23034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RNA transcription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  <p:sp>
          <p:nvSpPr>
            <p:cNvPr id="3091" name="TextBox 82"/>
            <p:cNvSpPr txBox="1">
              <a:spLocks noChangeArrowheads="1"/>
            </p:cNvSpPr>
            <p:nvPr/>
          </p:nvSpPr>
          <p:spPr bwMode="auto">
            <a:xfrm>
              <a:off x="3768067" y="4643438"/>
              <a:ext cx="23050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DNA repair etc.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25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5688" y="261786"/>
            <a:ext cx="79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1F497D"/>
                </a:solidFill>
              </a:rPr>
              <a:t>Thank you for your attention! </a:t>
            </a:r>
            <a:endParaRPr lang="en-GB" sz="2800" b="1" dirty="0">
              <a:solidFill>
                <a:srgbClr val="1F497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96" y="1886738"/>
            <a:ext cx="1955808" cy="146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2234" y="3467402"/>
            <a:ext cx="190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Paul </a:t>
            </a:r>
            <a:r>
              <a:rPr lang="en-US" dirty="0" err="1" smtClean="0">
                <a:solidFill>
                  <a:schemeClr val="tx2"/>
                </a:solidFill>
              </a:rPr>
              <a:t>Verbruggen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Ro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68" y="3907592"/>
            <a:ext cx="1538865" cy="17587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2923" y="5802197"/>
            <a:ext cx="164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Roel</a:t>
            </a:r>
            <a:r>
              <a:rPr lang="en-US" dirty="0" smtClean="0">
                <a:solidFill>
                  <a:schemeClr val="tx2"/>
                </a:solidFill>
              </a:rPr>
              <a:t> van </a:t>
            </a:r>
            <a:r>
              <a:rPr lang="en-US" dirty="0" err="1" smtClean="0">
                <a:solidFill>
                  <a:schemeClr val="tx2"/>
                </a:solidFill>
              </a:rPr>
              <a:t>Driel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 descr="IMG_1303-Arbeitsgruppe-Thomas-Trepp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7" y="1636530"/>
            <a:ext cx="3474755" cy="4400407"/>
          </a:xfrm>
          <a:prstGeom prst="rect">
            <a:avLst/>
          </a:prstGeom>
        </p:spPr>
      </p:pic>
      <p:pic>
        <p:nvPicPr>
          <p:cNvPr id="2" name="Picture 1" descr="Sim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50" y="1636530"/>
            <a:ext cx="1193800" cy="16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3980" y="3435136"/>
            <a:ext cx="113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Simon Eck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 descr="Marti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86" y="3907592"/>
            <a:ext cx="1496729" cy="17587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39760" y="5802197"/>
            <a:ext cx="16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Martin </a:t>
            </a:r>
            <a:r>
              <a:rPr lang="en-US" dirty="0" err="1" smtClean="0">
                <a:solidFill>
                  <a:schemeClr val="tx2"/>
                </a:solidFill>
              </a:rPr>
              <a:t>Teichert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1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67108" y="717217"/>
            <a:ext cx="89281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P</a:t>
            </a:r>
            <a:r>
              <a:rPr lang="en-US" sz="2400" b="1" dirty="0" smtClean="0">
                <a:solidFill>
                  <a:srgbClr val="1F497D"/>
                </a:solidFill>
              </a:rPr>
              <a:t>roperties </a:t>
            </a:r>
            <a:r>
              <a:rPr lang="en-US" sz="2400" b="1" dirty="0">
                <a:solidFill>
                  <a:srgbClr val="1F497D"/>
                </a:solidFill>
              </a:rPr>
              <a:t>of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492500" y="3790950"/>
            <a:ext cx="1800225" cy="215900"/>
            <a:chOff x="3491880" y="3395091"/>
            <a:chExt cx="1800200" cy="21602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491880" y="3428448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491880" y="3580936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6331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636341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852238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77921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70777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92367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4068135" y="3395091"/>
              <a:ext cx="50323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00474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93172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86028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07618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147620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22064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00463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78726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71582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64438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Left-Right Arrow 95"/>
          <p:cNvSpPr/>
          <p:nvPr/>
        </p:nvSpPr>
        <p:spPr>
          <a:xfrm rot="2700000">
            <a:off x="4426744" y="4153694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7" name="Left-Right Arrow 96"/>
          <p:cNvSpPr/>
          <p:nvPr/>
        </p:nvSpPr>
        <p:spPr>
          <a:xfrm rot="8100000">
            <a:off x="3709988" y="4157663"/>
            <a:ext cx="503237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8" name="Left-Right Arrow 97"/>
          <p:cNvSpPr/>
          <p:nvPr/>
        </p:nvSpPr>
        <p:spPr>
          <a:xfrm rot="8100000">
            <a:off x="4425950" y="3424238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9" name="Left-Right Arrow 98"/>
          <p:cNvSpPr/>
          <p:nvPr/>
        </p:nvSpPr>
        <p:spPr>
          <a:xfrm rot="2700000">
            <a:off x="3710781" y="3428207"/>
            <a:ext cx="503237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12" name="TextBox 105"/>
          <p:cNvSpPr txBox="1">
            <a:spLocks noChangeArrowheads="1"/>
          </p:cNvSpPr>
          <p:nvPr/>
        </p:nvSpPr>
        <p:spPr bwMode="auto">
          <a:xfrm>
            <a:off x="3276600" y="2044075"/>
            <a:ext cx="2519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Dynamic Exchange</a:t>
            </a:r>
            <a:endParaRPr lang="en-GB" b="1">
              <a:solidFill>
                <a:srgbClr val="1F497D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>
            <a:off x="684213" y="3824288"/>
            <a:ext cx="180022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 bwMode="auto">
          <a:xfrm>
            <a:off x="684213" y="3976688"/>
            <a:ext cx="180022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 bwMode="auto">
          <a:xfrm>
            <a:off x="75565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 bwMode="auto">
          <a:xfrm>
            <a:off x="8286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 bwMode="auto">
          <a:xfrm>
            <a:off x="10445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 bwMode="auto">
          <a:xfrm>
            <a:off x="97155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 bwMode="auto">
          <a:xfrm>
            <a:off x="9001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 bwMode="auto">
          <a:xfrm>
            <a:off x="11160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 bwMode="auto">
          <a:xfrm>
            <a:off x="1260475" y="3790950"/>
            <a:ext cx="50323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219710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21240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20526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 bwMode="auto">
          <a:xfrm>
            <a:off x="22685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>
            <a:off x="23399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>
            <a:off x="241300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 bwMode="auto">
          <a:xfrm>
            <a:off x="11969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19796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19081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>
            <a:off x="18367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TextBox 139"/>
          <p:cNvSpPr txBox="1">
            <a:spLocks noChangeArrowheads="1"/>
          </p:cNvSpPr>
          <p:nvPr/>
        </p:nvSpPr>
        <p:spPr bwMode="auto">
          <a:xfrm>
            <a:off x="611188" y="2044075"/>
            <a:ext cx="2041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Multi-protein</a:t>
            </a:r>
            <a:endParaRPr lang="en-GB" b="1" dirty="0">
              <a:solidFill>
                <a:srgbClr val="1F497D"/>
              </a:solidFill>
            </a:endParaRPr>
          </a:p>
        </p:txBody>
      </p: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6443663" y="3790950"/>
            <a:ext cx="1800225" cy="215900"/>
            <a:chOff x="3491880" y="3395091"/>
            <a:chExt cx="1800200" cy="216024"/>
          </a:xfrm>
        </p:grpSpPr>
        <p:cxnSp>
          <p:nvCxnSpPr>
            <p:cNvPr id="155" name="Straight Connector 154"/>
            <p:cNvCxnSpPr/>
            <p:nvPr/>
          </p:nvCxnSpPr>
          <p:spPr>
            <a:xfrm>
              <a:off x="3491880" y="3428448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491880" y="3580936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6331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636340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385223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77921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70777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392367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4068134" y="3395091"/>
              <a:ext cx="503231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64" name="Straight Connector 163"/>
            <p:cNvCxnSpPr/>
            <p:nvPr/>
          </p:nvCxnSpPr>
          <p:spPr>
            <a:xfrm>
              <a:off x="500474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93172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486028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07618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14761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22064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4004635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478726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715825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464438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7092950" y="3625850"/>
            <a:ext cx="5746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6591300" y="4151313"/>
            <a:ext cx="503238" cy="215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rot="18900000">
            <a:off x="6731000" y="4341813"/>
            <a:ext cx="503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ight Arrow 174"/>
          <p:cNvSpPr/>
          <p:nvPr/>
        </p:nvSpPr>
        <p:spPr>
          <a:xfrm rot="8100000">
            <a:off x="7240588" y="3409950"/>
            <a:ext cx="503237" cy="215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76" name="Straight Arrow Connector 175"/>
          <p:cNvCxnSpPr/>
          <p:nvPr/>
        </p:nvCxnSpPr>
        <p:spPr>
          <a:xfrm rot="18900000">
            <a:off x="7380288" y="3600450"/>
            <a:ext cx="5032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4187892">
            <a:off x="6595269" y="3274219"/>
            <a:ext cx="5111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0" name="Left-Right Arrow 179"/>
          <p:cNvSpPr/>
          <p:nvPr/>
        </p:nvSpPr>
        <p:spPr>
          <a:xfrm rot="2700000">
            <a:off x="7360444" y="4134644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31" name="TextBox 180"/>
          <p:cNvSpPr txBox="1">
            <a:spLocks noChangeArrowheads="1"/>
          </p:cNvSpPr>
          <p:nvPr/>
        </p:nvSpPr>
        <p:spPr bwMode="auto">
          <a:xfrm>
            <a:off x="6732588" y="2044075"/>
            <a:ext cx="1368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Specific</a:t>
            </a:r>
            <a:endParaRPr lang="en-GB" b="1">
              <a:solidFill>
                <a:srgbClr val="1F497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187" y="5516865"/>
            <a:ext cx="7585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do systems properties (fidelity, speed, timing,…) arise from the interplay of many components?</a:t>
            </a:r>
            <a:endParaRPr lang="en-GB" dirty="0"/>
          </a:p>
        </p:txBody>
      </p:sp>
      <p:sp>
        <p:nvSpPr>
          <p:cNvPr id="106" name="Rectangle 105"/>
          <p:cNvSpPr/>
          <p:nvPr/>
        </p:nvSpPr>
        <p:spPr>
          <a:xfrm>
            <a:off x="623121" y="6222475"/>
            <a:ext cx="7585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Which components control these properties and define their nature?  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2150" y="2697725"/>
            <a:ext cx="1952192" cy="2500362"/>
            <a:chOff x="692150" y="2697725"/>
            <a:chExt cx="1952192" cy="2500362"/>
          </a:xfrm>
        </p:grpSpPr>
        <p:sp>
          <p:nvSpPr>
            <p:cNvPr id="109" name="Oval 108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TextBox 140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340533" y="2707859"/>
            <a:ext cx="1952192" cy="2500362"/>
            <a:chOff x="692150" y="2697725"/>
            <a:chExt cx="1952192" cy="2500362"/>
          </a:xfrm>
        </p:grpSpPr>
        <p:sp>
          <p:nvSpPr>
            <p:cNvPr id="183" name="Oval 182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7" name="TextBox 186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8" name="TextBox 187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9" name="TextBox 188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0" name="TextBox 189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6291696" y="2697725"/>
            <a:ext cx="1952192" cy="2500362"/>
            <a:chOff x="692150" y="2697725"/>
            <a:chExt cx="1952192" cy="2500362"/>
          </a:xfrm>
        </p:grpSpPr>
        <p:sp>
          <p:nvSpPr>
            <p:cNvPr id="192" name="Oval 191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6" name="TextBox 195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TextBox 196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TextBox 197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" name="TextBox 198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10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304800"/>
            <a:ext cx="8229600" cy="9144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UV induced DNA damage</a:t>
            </a:r>
            <a:b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photochemistry well understood: mostly Thymine-Thymine dimers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05016" y="1494895"/>
            <a:ext cx="7016957" cy="4384633"/>
            <a:chOff x="304800" y="1268760"/>
            <a:chExt cx="8658225" cy="5410200"/>
          </a:xfrm>
        </p:grpSpPr>
        <p:pic>
          <p:nvPicPr>
            <p:cNvPr id="5" name="Picture 3" descr="Helix opened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" y="1268760"/>
              <a:ext cx="2852738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495800" y="1497360"/>
              <a:ext cx="1828800" cy="24384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243638" y="1505298"/>
              <a:ext cx="2513012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400"/>
                <a:t>6-4 pyrimidine pyrimidone </a:t>
              </a:r>
            </a:p>
            <a:p>
              <a:pPr eaLnBrk="0" hangingPunct="0"/>
              <a:r>
                <a:rPr lang="en-US" altLang="en-US" sz="1400"/>
                <a:t>photoproduct (6-4 PP)</a:t>
              </a:r>
            </a:p>
          </p:txBody>
        </p:sp>
        <p:pic>
          <p:nvPicPr>
            <p:cNvPr id="8" name="Picture 6" descr="6-4 dim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43400" y="1497360"/>
              <a:ext cx="1590675" cy="2403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6858000" y="2106960"/>
              <a:ext cx="1308100" cy="1447800"/>
              <a:chOff x="4320" y="1440"/>
              <a:chExt cx="824" cy="912"/>
            </a:xfrm>
          </p:grpSpPr>
          <p:pic>
            <p:nvPicPr>
              <p:cNvPr id="10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20" y="1440"/>
                <a:ext cx="824" cy="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192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6858000" y="5135910"/>
              <a:ext cx="228600" cy="76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pic>
          <p:nvPicPr>
            <p:cNvPr id="13" name="Picture 11" descr="Thymine Dime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4316760"/>
              <a:ext cx="1846263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6477000" y="5459760"/>
              <a:ext cx="243840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1400"/>
                <a:t>5-6 cyclobutane </a:t>
              </a:r>
            </a:p>
            <a:p>
              <a:pPr eaLnBrk="0" hangingPunct="0"/>
              <a:r>
                <a:rPr lang="en-US" altLang="en-US" sz="1400"/>
                <a:t>pyrimidine dimer (CPD)</a:t>
              </a:r>
            </a:p>
          </p:txBody>
        </p:sp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57400" y="3097560"/>
              <a:ext cx="103505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914525" y="3088035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009900" y="3926235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3048000" y="3402360"/>
              <a:ext cx="1981200" cy="1131888"/>
              <a:chOff x="1920" y="2256"/>
              <a:chExt cx="1248" cy="713"/>
            </a:xfrm>
          </p:grpSpPr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>
                <a:off x="1920" y="2256"/>
                <a:ext cx="1248" cy="713"/>
              </a:xfrm>
              <a:prstGeom prst="rightArrow">
                <a:avLst>
                  <a:gd name="adj1" fmla="val 50000"/>
                  <a:gd name="adj2" fmla="val 43759"/>
                </a:avLst>
              </a:prstGeom>
              <a:solidFill>
                <a:srgbClr val="800080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2400" b="0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968" y="2422"/>
                <a:ext cx="11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400" b="0" dirty="0">
                    <a:solidFill>
                      <a:schemeClr val="bg1"/>
                    </a:solidFill>
                    <a:latin typeface="Verdana" pitchFamily="34" charset="0"/>
                  </a:rPr>
                  <a:t>UV light</a:t>
                </a:r>
                <a:r>
                  <a:rPr lang="en-US" sz="1800" b="0" dirty="0">
                    <a:solidFill>
                      <a:schemeClr val="bg1"/>
                    </a:solidFill>
                    <a:latin typeface="Verdana" pitchFamily="34" charset="0"/>
                  </a:rPr>
                  <a:t> </a:t>
                </a:r>
              </a:p>
            </p:txBody>
          </p:sp>
        </p:grp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6324600" y="3630960"/>
              <a:ext cx="26384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800">
                  <a:solidFill>
                    <a:srgbClr val="FF0000"/>
                  </a:solidFill>
                </a:rPr>
                <a:t>bulky helix distortions</a:t>
              </a:r>
            </a:p>
          </p:txBody>
        </p:sp>
        <p:grpSp>
          <p:nvGrpSpPr>
            <p:cNvPr id="22" name="Group 20"/>
            <p:cNvGrpSpPr>
              <a:grpSpLocks/>
            </p:cNvGrpSpPr>
            <p:nvPr/>
          </p:nvGrpSpPr>
          <p:grpSpPr bwMode="auto">
            <a:xfrm>
              <a:off x="6629400" y="4011960"/>
              <a:ext cx="1206500" cy="1511300"/>
              <a:chOff x="4176" y="2640"/>
              <a:chExt cx="760" cy="952"/>
            </a:xfrm>
          </p:grpSpPr>
          <p:pic>
            <p:nvPicPr>
              <p:cNvPr id="23" name="Picture 21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176" y="2688"/>
                <a:ext cx="760" cy="9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4176" y="2640"/>
                <a:ext cx="192" cy="9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71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29683" y="315384"/>
            <a:ext cx="89281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Nucleotide Excision Repair (NER) as a paradigm for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0113" y="2276475"/>
            <a:ext cx="7559675" cy="4088299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 smtClean="0">
                <a:solidFill>
                  <a:srgbClr val="1F497D"/>
                </a:solidFill>
              </a:rPr>
              <a:t>Exemplary reaction process comparable to other chromatin associated pathways</a:t>
            </a:r>
            <a:endParaRPr lang="en-US" sz="2000" b="1" dirty="0">
              <a:solidFill>
                <a:srgbClr val="1F497D"/>
              </a:solidFill>
            </a:endParaRP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Multiple-</a:t>
            </a:r>
            <a:r>
              <a:rPr lang="en-US" b="1" dirty="0" smtClean="0"/>
              <a:t>protein driven: </a:t>
            </a:r>
            <a:r>
              <a:rPr lang="en-US" b="1" dirty="0"/>
              <a:t>initiation, process execution with high fidelity, termination 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Simple induction of DNA repair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UV-light introduces DNA lesions recognized by </a:t>
            </a:r>
            <a:r>
              <a:rPr lang="en-US" b="1" dirty="0" smtClean="0"/>
              <a:t>NER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Components identified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Factors and their functions during NER largely </a:t>
            </a:r>
            <a:r>
              <a:rPr lang="en-US" b="1" dirty="0" smtClean="0"/>
              <a:t>known</a:t>
            </a:r>
            <a:endParaRPr lang="en-US" b="1" dirty="0"/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System non-essential for viability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 smtClean="0"/>
              <a:t>Core proteins </a:t>
            </a:r>
            <a:r>
              <a:rPr lang="en-US" b="1" dirty="0"/>
              <a:t>can be (entirely!) replaced by tagged counterparts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 smtClean="0">
                <a:solidFill>
                  <a:srgbClr val="1F497D"/>
                </a:solidFill>
              </a:rPr>
              <a:t>Kinetic </a:t>
            </a:r>
            <a:r>
              <a:rPr lang="en-US" sz="2000" b="1" dirty="0">
                <a:solidFill>
                  <a:srgbClr val="1F497D"/>
                </a:solidFill>
              </a:rPr>
              <a:t>information available!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Interaction of proteins with chromatin well researched</a:t>
            </a:r>
          </a:p>
          <a:p>
            <a:pPr marL="800100" lvl="1" indent="-342900">
              <a:lnSpc>
                <a:spcPts val="2400"/>
              </a:lnSpc>
              <a:buFont typeface="Arial"/>
              <a:buChar char="•"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225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rgbClr val="1F497D"/>
                </a:solidFill>
              </a:rPr>
              <a:t>Direct readout for repaired DNA</a:t>
            </a:r>
            <a:endParaRPr lang="en-GB" sz="2400" b="1" dirty="0">
              <a:solidFill>
                <a:srgbClr val="1F497D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36865" y="2002954"/>
            <a:ext cx="4107135" cy="2623180"/>
            <a:chOff x="2409081" y="2132856"/>
            <a:chExt cx="4107135" cy="2623180"/>
          </a:xfrm>
        </p:grpSpPr>
        <p:pic>
          <p:nvPicPr>
            <p:cNvPr id="64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089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089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233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377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2409081" y="2132856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+mn-lt"/>
                </a:rPr>
                <a:t>HeLa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09081" y="3429000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XP-C XPC-GFP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409081" y="2132856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+mn-lt"/>
                </a:rPr>
                <a:t>HeLa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75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233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992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2409081" y="4469512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XPC-GFP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09081" y="3201943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XPC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705225" y="4479037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FF0000"/>
                  </a:solidFill>
                  <a:latin typeface="+mn-lt"/>
                </a:rPr>
                <a:t>EdU</a:t>
              </a:r>
              <a:endParaRPr lang="en-GB" sz="1200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00289" y="3201943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FF0000"/>
                  </a:solidFill>
                  <a:latin typeface="+mn-lt"/>
                </a:rPr>
                <a:t>EdU</a:t>
              </a:r>
              <a:endParaRPr lang="en-GB" sz="1200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001369" y="4469512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Merge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00228" y="3201943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Merge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6081489" y="3345959"/>
              <a:ext cx="1809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843808" y="2882652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2805584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101331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397475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 rot="19283384">
              <a:off x="2695501" y="2497138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4151672" y="289897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rot="19283384">
              <a:off x="4003365" y="2513463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5447816" y="289897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 rot="19283384">
              <a:off x="5299509" y="2513463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rot="12806986">
              <a:off x="2752565" y="3908994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rot="12806986">
              <a:off x="5344110" y="3907386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/>
            <p:cNvSpPr/>
            <p:nvPr/>
          </p:nvSpPr>
          <p:spPr>
            <a:xfrm rot="12806986">
              <a:off x="4075753" y="3869286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66048" y="3140968"/>
              <a:ext cx="550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5 µm</a:t>
              </a:r>
              <a:endParaRPr lang="en-GB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78561" y="1506102"/>
            <a:ext cx="5378930" cy="4775485"/>
            <a:chOff x="3765070" y="1718889"/>
            <a:chExt cx="5378930" cy="4775485"/>
          </a:xfrm>
        </p:grpSpPr>
        <p:pic>
          <p:nvPicPr>
            <p:cNvPr id="6" name="Picture 5" descr="Figure2_3.pd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29" r="54050"/>
            <a:stretch/>
          </p:blipFill>
          <p:spPr>
            <a:xfrm>
              <a:off x="3765070" y="1718889"/>
              <a:ext cx="5378930" cy="4775485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085122" y="2951500"/>
              <a:ext cx="195961" cy="1959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983590" y="6373537"/>
            <a:ext cx="502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collaboration with </a:t>
            </a:r>
            <a:r>
              <a:rPr lang="en-US" dirty="0" smtClean="0"/>
              <a:t>Paul </a:t>
            </a:r>
            <a:r>
              <a:rPr lang="en-US" dirty="0" err="1" smtClean="0"/>
              <a:t>Verbruggen</a:t>
            </a:r>
            <a:r>
              <a:rPr lang="en-US" dirty="0" smtClean="0"/>
              <a:t> (Amsterdam)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1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 smtClean="0">
                <a:solidFill>
                  <a:srgbClr val="1F497D"/>
                </a:solidFill>
              </a:rPr>
              <a:t>Slow repair with large cell-to-cell variability</a:t>
            </a:r>
            <a:endParaRPr lang="en-GB" sz="2400" b="1" dirty="0">
              <a:solidFill>
                <a:srgbClr val="1F497D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545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5657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6295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51520" y="2239739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51520" y="1196752"/>
            <a:ext cx="12239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30 min post-UV</a:t>
            </a: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1548507" y="2265139"/>
            <a:ext cx="6477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2843907" y="2265139"/>
            <a:ext cx="10080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5182" y="2554064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545" y="2542952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6295" y="2554064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251520" y="3524027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47" name="TextBox 16"/>
          <p:cNvSpPr txBox="1">
            <a:spLocks noChangeArrowheads="1"/>
          </p:cNvSpPr>
          <p:nvPr/>
        </p:nvSpPr>
        <p:spPr bwMode="auto">
          <a:xfrm>
            <a:off x="251520" y="2482627"/>
            <a:ext cx="1223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60 min post-UV</a:t>
            </a:r>
          </a:p>
        </p:txBody>
      </p:sp>
      <p:sp>
        <p:nvSpPr>
          <p:cNvPr id="48" name="TextBox 17"/>
          <p:cNvSpPr txBox="1">
            <a:spLocks noChangeArrowheads="1"/>
          </p:cNvSpPr>
          <p:nvPr/>
        </p:nvSpPr>
        <p:spPr bwMode="auto">
          <a:xfrm>
            <a:off x="1548507" y="35510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49" name="TextBox 18"/>
          <p:cNvSpPr txBox="1">
            <a:spLocks noChangeArrowheads="1"/>
          </p:cNvSpPr>
          <p:nvPr/>
        </p:nvSpPr>
        <p:spPr bwMode="auto">
          <a:xfrm>
            <a:off x="2843907" y="3551014"/>
            <a:ext cx="1008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307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99307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6295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22"/>
          <p:cNvSpPr txBox="1">
            <a:spLocks noChangeArrowheads="1"/>
          </p:cNvSpPr>
          <p:nvPr/>
        </p:nvSpPr>
        <p:spPr bwMode="auto">
          <a:xfrm>
            <a:off x="251520" y="48210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54" name="TextBox 23"/>
          <p:cNvSpPr txBox="1">
            <a:spLocks noChangeArrowheads="1"/>
          </p:cNvSpPr>
          <p:nvPr/>
        </p:nvSpPr>
        <p:spPr bwMode="auto">
          <a:xfrm>
            <a:off x="251520" y="3778027"/>
            <a:ext cx="134778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120 min post-UV</a:t>
            </a:r>
          </a:p>
        </p:txBody>
      </p:sp>
      <p:sp>
        <p:nvSpPr>
          <p:cNvPr id="55" name="TextBox 24"/>
          <p:cNvSpPr txBox="1">
            <a:spLocks noChangeArrowheads="1"/>
          </p:cNvSpPr>
          <p:nvPr/>
        </p:nvSpPr>
        <p:spPr bwMode="auto">
          <a:xfrm>
            <a:off x="1548507" y="4819427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56" name="TextBox 25"/>
          <p:cNvSpPr txBox="1">
            <a:spLocks noChangeArrowheads="1"/>
          </p:cNvSpPr>
          <p:nvPr/>
        </p:nvSpPr>
        <p:spPr bwMode="auto">
          <a:xfrm>
            <a:off x="2843907" y="4809902"/>
            <a:ext cx="10080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9307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99307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96295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251520" y="6116414"/>
            <a:ext cx="6477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61" name="TextBox 30"/>
          <p:cNvSpPr txBox="1">
            <a:spLocks noChangeArrowheads="1"/>
          </p:cNvSpPr>
          <p:nvPr/>
        </p:nvSpPr>
        <p:spPr bwMode="auto">
          <a:xfrm>
            <a:off x="251520" y="5073427"/>
            <a:ext cx="134778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180 min post-UV</a:t>
            </a:r>
          </a:p>
        </p:txBody>
      </p:sp>
      <p:sp>
        <p:nvSpPr>
          <p:cNvPr id="62" name="TextBox 31"/>
          <p:cNvSpPr txBox="1">
            <a:spLocks noChangeArrowheads="1"/>
          </p:cNvSpPr>
          <p:nvPr/>
        </p:nvSpPr>
        <p:spPr bwMode="auto">
          <a:xfrm>
            <a:off x="1548507" y="61164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63" name="TextBox 32"/>
          <p:cNvSpPr txBox="1">
            <a:spLocks noChangeArrowheads="1"/>
          </p:cNvSpPr>
          <p:nvPr/>
        </p:nvSpPr>
        <p:spPr bwMode="auto">
          <a:xfrm>
            <a:off x="2843907" y="6106889"/>
            <a:ext cx="1008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64295" y="2041302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791270" y="3376389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8395" y="4313014"/>
            <a:ext cx="107950" cy="112713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1043682" y="5824314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51970" y="2409602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51970" y="3706589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51970" y="5001989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33800" y="2204864"/>
            <a:ext cx="550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5 µm</a:t>
            </a:r>
            <a:endParaRPr lang="en-GB" sz="8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Figure2_4.pdf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5"/>
          <a:stretch/>
        </p:blipFill>
        <p:spPr>
          <a:xfrm>
            <a:off x="4727856" y="1196751"/>
            <a:ext cx="3642780" cy="5366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011" y="4313014"/>
            <a:ext cx="95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dirty="0" smtClean="0"/>
              <a:t> ≈ 1.2 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8238" y="2008462"/>
            <a:ext cx="811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Helvetica"/>
                <a:cs typeface="Helvetica"/>
              </a:rPr>
              <a:t>(Damage)</a:t>
            </a:r>
            <a:endParaRPr lang="en-US" sz="1100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71474" y="1590622"/>
            <a:ext cx="1133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/>
                <a:cs typeface="Helvetica"/>
              </a:rPr>
              <a:t>(repaired DNA)</a:t>
            </a:r>
            <a:endParaRPr lang="en-US" sz="11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724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2" y="764262"/>
            <a:ext cx="7298153" cy="2263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688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Kinetic modelling of NER</a:t>
            </a:r>
            <a:endParaRPr lang="en-GB" sz="2400" b="1" dirty="0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827638" y="59944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0839" y="6363789"/>
            <a:ext cx="551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Luijsterburg</a:t>
            </a:r>
            <a:r>
              <a:rPr lang="en-US" dirty="0" smtClean="0"/>
              <a:t>, M. &amp; </a:t>
            </a:r>
            <a:r>
              <a:rPr lang="en-US" dirty="0" err="1" smtClean="0"/>
              <a:t>Bornstaedt</a:t>
            </a:r>
            <a:r>
              <a:rPr lang="en-US" dirty="0" smtClean="0"/>
              <a:t>, G. </a:t>
            </a:r>
            <a:r>
              <a:rPr lang="en-US" i="1" dirty="0" smtClean="0"/>
              <a:t>et al. </a:t>
            </a:r>
            <a:r>
              <a:rPr lang="en-US" dirty="0" smtClean="0"/>
              <a:t>(2010) J. Cell Biol.</a:t>
            </a:r>
            <a:endParaRPr lang="en-US" dirty="0"/>
          </a:p>
        </p:txBody>
      </p:sp>
      <p:pic>
        <p:nvPicPr>
          <p:cNvPr id="8" name="Picture 7" descr="Figure1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r="71005"/>
          <a:stretch/>
        </p:blipFill>
        <p:spPr>
          <a:xfrm>
            <a:off x="2374435" y="3027860"/>
            <a:ext cx="4307362" cy="3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1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odel_sche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9" y="683895"/>
            <a:ext cx="7023175" cy="3425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918" y="261786"/>
            <a:ext cx="8908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1F497D"/>
                </a:solidFill>
              </a:rPr>
              <a:t>Fast and random assembly accounts for slow rate of repair</a:t>
            </a:r>
            <a:endParaRPr lang="en-GB" sz="2800" b="1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6302" y="4500309"/>
            <a:ext cx="21595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cs typeface="Garamond"/>
              </a:rPr>
              <a:t>Reversible binding of</a:t>
            </a:r>
            <a:br>
              <a:rPr lang="en-US" dirty="0" smtClean="0">
                <a:cs typeface="Garamond"/>
              </a:rPr>
            </a:br>
            <a:r>
              <a:rPr lang="en-US" dirty="0" smtClean="0">
                <a:cs typeface="Garamond"/>
              </a:rPr>
              <a:t>individual factors: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Garamond"/>
              </a:rPr>
              <a:t>Slow reaction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Garamond"/>
              </a:rPr>
              <a:t>Large variability</a:t>
            </a:r>
            <a:r>
              <a:rPr lang="en-US" dirty="0" smtClean="0"/>
              <a:t> </a:t>
            </a:r>
            <a:endParaRPr lang="en-US" dirty="0" smtClean="0">
              <a:cs typeface="Garamon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3" t="78623"/>
          <a:stretch/>
        </p:blipFill>
        <p:spPr>
          <a:xfrm>
            <a:off x="4193489" y="4068442"/>
            <a:ext cx="4162350" cy="280251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3" idx="2"/>
          </p:cNvCxnSpPr>
          <p:nvPr/>
        </p:nvCxnSpPr>
        <p:spPr>
          <a:xfrm>
            <a:off x="2553019" y="3206338"/>
            <a:ext cx="2678894" cy="1465963"/>
          </a:xfrm>
          <a:prstGeom prst="line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6911728" y="3206338"/>
            <a:ext cx="462236" cy="9032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1054038" y="1516368"/>
            <a:ext cx="2997961" cy="1689970"/>
          </a:xfrm>
          <a:prstGeom prst="roundRect">
            <a:avLst/>
          </a:prstGeom>
          <a:noFill/>
          <a:ln w="190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21118" y="1516368"/>
            <a:ext cx="1511939" cy="1689970"/>
          </a:xfrm>
          <a:prstGeom prst="round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754013" y="1516368"/>
            <a:ext cx="2315429" cy="1689970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36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622</Words>
  <Application>Microsoft Macintosh PowerPoint</Application>
  <PresentationFormat>On-screen Show (4:3)</PresentationFormat>
  <Paragraphs>164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Co-regulation  of NER repair factor expression</vt:lpstr>
      <vt:lpstr>PowerPoint Presentation</vt:lpstr>
      <vt:lpstr>PowerPoint Presentation</vt:lpstr>
      <vt:lpstr>PowerPoint Presentation</vt:lpstr>
      <vt:lpstr>PowerPoint Presentation</vt:lpstr>
      <vt:lpstr>Direct readout for repaired DNA</vt:lpstr>
      <vt:lpstr>Slow repair with large cell-to-cell variability</vt:lpstr>
      <vt:lpstr>PowerPoint Presentation</vt:lpstr>
      <vt:lpstr>PowerPoint Presentation</vt:lpstr>
      <vt:lpstr>PowerPoint Presentation</vt:lpstr>
      <vt:lpstr>Simultaneous measurement of two repair proteins allows cross-correlation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German Cancer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DNA Repair through Collective Rate Control</dc:title>
  <dc:creator>Tim Heinemann</dc:creator>
  <cp:lastModifiedBy>Tim Heinemann</cp:lastModifiedBy>
  <cp:revision>24</cp:revision>
  <dcterms:created xsi:type="dcterms:W3CDTF">2014-11-16T11:28:29Z</dcterms:created>
  <dcterms:modified xsi:type="dcterms:W3CDTF">2014-11-16T17:45:51Z</dcterms:modified>
</cp:coreProperties>
</file>